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6" r:id="rId3"/>
  </p:sldMasterIdLst>
  <p:notesMasterIdLst>
    <p:notesMasterId r:id="rId14"/>
  </p:notesMasterIdLst>
  <p:handoutMasterIdLst>
    <p:handoutMasterId r:id="rId15"/>
  </p:handoutMasterIdLst>
  <p:sldIdLst>
    <p:sldId id="256" r:id="rId4"/>
    <p:sldId id="257" r:id="rId5"/>
    <p:sldId id="268" r:id="rId6"/>
    <p:sldId id="281" r:id="rId7"/>
    <p:sldId id="282" r:id="rId8"/>
    <p:sldId id="275" r:id="rId9"/>
    <p:sldId id="273" r:id="rId10"/>
    <p:sldId id="271" r:id="rId11"/>
    <p:sldId id="270" r:id="rId12"/>
    <p:sldId id="266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gYQwB+qgaBYVjMheYSG8ZUYaOA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650" autoAdjust="0"/>
  </p:normalViewPr>
  <p:slideViewPr>
    <p:cSldViewPr snapToGrid="0">
      <p:cViewPr varScale="1">
        <p:scale>
          <a:sx n="66" d="100"/>
          <a:sy n="66" d="100"/>
        </p:scale>
        <p:origin x="1280" y="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customschemas.google.com/relationships/presentationmetadata" Target="metadata"/><Relationship Id="rId2" Type="http://schemas.openxmlformats.org/officeDocument/2006/relationships/customXml" Target="../customXml/item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1EBD33-9EBB-4691-A3D0-6550393EAE0E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194843-7546-4149-B039-08C424B7F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16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2024986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4136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029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324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8811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945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85905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7665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70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763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3724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7015005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9464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06061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28613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699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9542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7069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628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77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028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8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08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75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737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69682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369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6.png"/><Relationship Id="rId5" Type="http://schemas.openxmlformats.org/officeDocument/2006/relationships/hyperlink" Target="https://www.google.com/url?q=https://github.com/Ghailemichael/DATA606/branches&amp;sa=D&amp;source=hangouts&amp;ust=1581391860825000&amp;usg=AFQjCNHtW7dyUQlXsg_wX3NFSeT3IGzAdg" TargetMode="Externa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"/>
          <p:cNvSpPr txBox="1">
            <a:spLocks noGrp="1"/>
          </p:cNvSpPr>
          <p:nvPr>
            <p:ph type="ctrTitle"/>
          </p:nvPr>
        </p:nvSpPr>
        <p:spPr>
          <a:xfrm>
            <a:off x="834014" y="721113"/>
            <a:ext cx="6049108" cy="1534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spcBef>
                <a:spcPts val="0"/>
              </a:spcBef>
              <a:buClr>
                <a:schemeClr val="accent1"/>
              </a:buClr>
              <a:buSzPts val="3200"/>
            </a:pPr>
            <a:r>
              <a:rPr lang="en-US" b="1" dirty="0"/>
              <a:t/>
            </a:r>
            <a:br>
              <a:rPr lang="en-US" b="1" dirty="0"/>
            </a:br>
            <a:r>
              <a:rPr lang="en-US" sz="3150" b="1" dirty="0"/>
              <a:t>Credit </a:t>
            </a:r>
            <a:r>
              <a:rPr lang="en-US" sz="3150" b="1" dirty="0" smtClean="0"/>
              <a:t>Risk </a:t>
            </a:r>
            <a:r>
              <a:rPr lang="en-US" sz="3150" b="1" dirty="0"/>
              <a:t>Analysis and Prediction of Loan </a:t>
            </a:r>
            <a:r>
              <a:rPr lang="en-US" sz="3150" b="1" dirty="0" smtClean="0"/>
              <a:t>Defaults</a:t>
            </a:r>
            <a:br>
              <a:rPr lang="en-US" sz="3150" b="1" dirty="0" smtClean="0"/>
            </a:br>
            <a:r>
              <a:rPr lang="en-US" sz="1600" b="1" dirty="0" smtClean="0"/>
              <a:t>using Lending Club Loan dataset</a:t>
            </a:r>
            <a:endParaRPr sz="1600" b="1" dirty="0"/>
          </a:p>
        </p:txBody>
      </p:sp>
      <p:sp>
        <p:nvSpPr>
          <p:cNvPr id="149" name="Google Shape;149;p1"/>
          <p:cNvSpPr txBox="1">
            <a:spLocks noGrp="1"/>
          </p:cNvSpPr>
          <p:nvPr>
            <p:ph type="subTitle" idx="1"/>
          </p:nvPr>
        </p:nvSpPr>
        <p:spPr>
          <a:xfrm>
            <a:off x="505522" y="2905770"/>
            <a:ext cx="7437142" cy="1258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17170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US" sz="1600" b="1" dirty="0" err="1" smtClean="0"/>
              <a:t>Gashaw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Hailemichael</a:t>
            </a:r>
            <a:endParaRPr lang="en-US" sz="1600" b="1" dirty="0" smtClean="0"/>
          </a:p>
          <a:p>
            <a:pPr marL="217170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US" sz="1600" b="1" dirty="0" smtClean="0"/>
              <a:t>DATA 606 - Capstone Project</a:t>
            </a:r>
          </a:p>
          <a:p>
            <a:pPr marL="217170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US" sz="1600" b="1" dirty="0" smtClean="0"/>
              <a:t>Part II – Literature Review and EDA</a:t>
            </a:r>
            <a:endParaRPr sz="1600" b="1" dirty="0"/>
          </a:p>
        </p:txBody>
      </p:sp>
      <p:pic>
        <p:nvPicPr>
          <p:cNvPr id="23" name="Audio 2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15"/>
    </mc:Choice>
    <mc:Fallback xmlns="">
      <p:transition spd="slow" advTm="10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"/>
          <p:cNvSpPr txBox="1">
            <a:spLocks noGrp="1"/>
          </p:cNvSpPr>
          <p:nvPr>
            <p:ph type="title"/>
          </p:nvPr>
        </p:nvSpPr>
        <p:spPr>
          <a:xfrm>
            <a:off x="451800" y="556167"/>
            <a:ext cx="8692200" cy="792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Trebuchet MS"/>
              <a:buNone/>
            </a:pPr>
            <a:r>
              <a:rPr lang="en-US" b="1" dirty="0" smtClean="0"/>
              <a:t>Thank you!</a:t>
            </a:r>
            <a:endParaRPr b="1" dirty="0"/>
          </a:p>
        </p:txBody>
      </p:sp>
      <p:sp>
        <p:nvSpPr>
          <p:cNvPr id="169" name="Google Shape;169;p4"/>
          <p:cNvSpPr txBox="1">
            <a:spLocks noGrp="1"/>
          </p:cNvSpPr>
          <p:nvPr>
            <p:ph type="body" idx="1"/>
          </p:nvPr>
        </p:nvSpPr>
        <p:spPr>
          <a:xfrm>
            <a:off x="425900" y="1506426"/>
            <a:ext cx="8435100" cy="31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endParaRPr dirty="0"/>
          </a:p>
          <a:p>
            <a:pPr marL="139700" lvl="0" indent="0">
              <a:lnSpc>
                <a:spcPct val="150000"/>
              </a:lnSpc>
              <a:buClr>
                <a:schemeClr val="lt2"/>
              </a:buClr>
              <a:buNone/>
            </a:pPr>
            <a:r>
              <a:rPr lang="en-US" dirty="0" err="1" smtClean="0"/>
              <a:t>github</a:t>
            </a:r>
            <a:r>
              <a:rPr lang="en-US" dirty="0" smtClean="0"/>
              <a:t> account: </a:t>
            </a:r>
            <a:r>
              <a:rPr lang="en-US" dirty="0" smtClean="0">
                <a:hlinkClick r:id="rId5"/>
              </a:rPr>
              <a:t>https</a:t>
            </a:r>
            <a:r>
              <a:rPr lang="en-US" dirty="0">
                <a:hlinkClick r:id="rId5"/>
              </a:rPr>
              <a:t>://github.com/Ghailemichael/DATA606/branches</a:t>
            </a:r>
            <a:r>
              <a:rPr lang="en-US" dirty="0"/>
              <a:t>   </a:t>
            </a:r>
            <a:endParaRPr lang="en-US" dirty="0" smtClean="0"/>
          </a:p>
          <a:p>
            <a:pPr marL="139700" lvl="0" indent="0">
              <a:lnSpc>
                <a:spcPct val="150000"/>
              </a:lnSpc>
              <a:buClr>
                <a:schemeClr val="lt2"/>
              </a:buClr>
              <a:buNone/>
            </a:pPr>
            <a:r>
              <a:rPr lang="en-US" dirty="0" smtClean="0"/>
              <a:t>email address: gashawh1@umbc.edu</a:t>
            </a:r>
            <a:endParaRPr sz="1400" dirty="0"/>
          </a:p>
        </p:txBody>
      </p:sp>
      <p:cxnSp>
        <p:nvCxnSpPr>
          <p:cNvPr id="170" name="Google Shape;170;p4"/>
          <p:cNvCxnSpPr/>
          <p:nvPr/>
        </p:nvCxnSpPr>
        <p:spPr>
          <a:xfrm rot="10800000">
            <a:off x="509400" y="4933050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30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84"/>
    </mc:Choice>
    <mc:Fallback xmlns="">
      <p:transition spd="slow" advTm="14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>
            <a:spLocks noGrp="1"/>
          </p:cNvSpPr>
          <p:nvPr>
            <p:ph type="title"/>
          </p:nvPr>
        </p:nvSpPr>
        <p:spPr>
          <a:xfrm>
            <a:off x="460950" y="364273"/>
            <a:ext cx="8456400" cy="840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 smtClean="0">
                <a:solidFill>
                  <a:schemeClr val="tx1"/>
                </a:solidFill>
              </a:rPr>
              <a:t>Related Work </a:t>
            </a:r>
            <a:endParaRPr dirty="0"/>
          </a:p>
        </p:txBody>
      </p:sp>
      <p:sp>
        <p:nvSpPr>
          <p:cNvPr id="155" name="Google Shape;155;p2"/>
          <p:cNvSpPr txBox="1">
            <a:spLocks noGrp="1"/>
          </p:cNvSpPr>
          <p:nvPr>
            <p:ph type="body" idx="1"/>
          </p:nvPr>
        </p:nvSpPr>
        <p:spPr>
          <a:xfrm>
            <a:off x="1" y="1286107"/>
            <a:ext cx="9009088" cy="4162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Emekter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(2015), Evaluating credit risk and loan performance in online Peer-to-Peer (P2P)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lending.</a:t>
            </a:r>
          </a:p>
          <a:p>
            <a:pPr lvl="1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Findings: Credit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Grade, FICO score, Debt-to-Income and Revolving Credit Utilization,  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Serrano-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Cinca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(2015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Determinants of Default in P2P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Lending.</a:t>
            </a:r>
          </a:p>
          <a:p>
            <a:pPr lvl="1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Findings: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Credit Grade, Annual Income, Loan Purpose, Debt-to-Income, Current Housing Situation, Credit History Length, Revolving Credit Utilization, Recent Inquiries,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Deliquency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Past 2 Years, Open Credit Lines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>
              <a:lnSpc>
                <a:spcPct val="150000"/>
              </a:lnSpc>
              <a:buClr>
                <a:schemeClr val="accent2"/>
              </a:buClr>
              <a:buNone/>
            </a:pPr>
            <a:endParaRPr lang="en-US" dirty="0" smtClean="0"/>
          </a:p>
        </p:txBody>
      </p:sp>
      <p:cxnSp>
        <p:nvCxnSpPr>
          <p:cNvPr id="156" name="Google Shape;156;p2"/>
          <p:cNvCxnSpPr/>
          <p:nvPr/>
        </p:nvCxnSpPr>
        <p:spPr>
          <a:xfrm rot="10800000">
            <a:off x="531886" y="4746922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pic>
        <p:nvPicPr>
          <p:cNvPr id="19" name="Audio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336"/>
    </mc:Choice>
    <mc:Fallback xmlns="">
      <p:transition spd="slow" advTm="913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>
            <a:spLocks noGrp="1"/>
          </p:cNvSpPr>
          <p:nvPr>
            <p:ph type="title"/>
          </p:nvPr>
        </p:nvSpPr>
        <p:spPr>
          <a:xfrm>
            <a:off x="460950" y="364273"/>
            <a:ext cx="8456400" cy="840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>
                <a:solidFill>
                  <a:schemeClr val="tx1"/>
                </a:solidFill>
              </a:rPr>
              <a:t>Data Preparation </a:t>
            </a:r>
            <a:endParaRPr dirty="0"/>
          </a:p>
        </p:txBody>
      </p:sp>
      <p:sp>
        <p:nvSpPr>
          <p:cNvPr id="155" name="Google Shape;155;p2"/>
          <p:cNvSpPr txBox="1">
            <a:spLocks noGrp="1"/>
          </p:cNvSpPr>
          <p:nvPr>
            <p:ph type="body" idx="1"/>
          </p:nvPr>
        </p:nvSpPr>
        <p:spPr>
          <a:xfrm>
            <a:off x="471900" y="1286107"/>
            <a:ext cx="6684000" cy="3481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Removed the columns which had more than 50% of missing data. </a:t>
            </a: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Imputed the remaining attributes of missing data </a:t>
            </a: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Removed the columns that has no direct relation to our analysis</a:t>
            </a: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Removing Redundant Attributes </a:t>
            </a: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altLang="ko-K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abeled 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data based on the features provided in data. “Default", "Charged Off", "Late “ were considered as defaulted loans.</a:t>
            </a:r>
          </a:p>
          <a:p>
            <a:pPr>
              <a:lnSpc>
                <a:spcPct val="150000"/>
              </a:lnSpc>
              <a:buClr>
                <a:schemeClr val="accent2"/>
              </a:buClr>
            </a:pPr>
            <a:endParaRPr lang="en-US" dirty="0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6" name="Google Shape;156;p2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6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60"/>
    </mc:Choice>
    <mc:Fallback xmlns="">
      <p:transition spd="slow" advTm="49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Loan_status</a:t>
            </a:r>
            <a:r>
              <a:rPr lang="en-US" dirty="0" smtClean="0"/>
              <a:t> vs Term</a:t>
            </a:r>
            <a:endParaRPr lang="en-US" dirty="0"/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86499" y="1539875"/>
            <a:ext cx="7249212" cy="3146425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198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54"/>
    </mc:Choice>
    <mc:Fallback xmlns="">
      <p:transition spd="slow" advTm="330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Loan_status</a:t>
            </a:r>
            <a:r>
              <a:rPr lang="en-US" dirty="0" smtClean="0"/>
              <a:t> vs </a:t>
            </a:r>
            <a:r>
              <a:rPr lang="en-US" dirty="0" err="1" smtClean="0"/>
              <a:t>home_ownership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732" y="1389936"/>
            <a:ext cx="6793658" cy="3296364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3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515"/>
    </mc:Choice>
    <mc:Fallback xmlns="">
      <p:transition spd="slow" advTm="30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>
            <a:spLocks noGrp="1"/>
          </p:cNvSpPr>
          <p:nvPr>
            <p:ph type="title"/>
          </p:nvPr>
        </p:nvSpPr>
        <p:spPr>
          <a:xfrm>
            <a:off x="328975" y="443060"/>
            <a:ext cx="8456400" cy="452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Purpose vs term</a:t>
            </a:r>
            <a:endParaRPr dirty="0"/>
          </a:p>
        </p:txBody>
      </p:sp>
      <p:sp>
        <p:nvSpPr>
          <p:cNvPr id="155" name="Google Shape;155;p2"/>
          <p:cNvSpPr txBox="1">
            <a:spLocks noGrp="1"/>
          </p:cNvSpPr>
          <p:nvPr>
            <p:ph type="body" idx="1"/>
          </p:nvPr>
        </p:nvSpPr>
        <p:spPr>
          <a:xfrm>
            <a:off x="471900" y="1286107"/>
            <a:ext cx="6684000" cy="3481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 </a:t>
            </a:r>
            <a:endParaRPr lang="en-US" dirty="0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6" name="Google Shape;156;p2"/>
          <p:cNvCxnSpPr/>
          <p:nvPr/>
        </p:nvCxnSpPr>
        <p:spPr>
          <a:xfrm rot="10800000">
            <a:off x="460950" y="5015112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950" y="1119035"/>
            <a:ext cx="8445450" cy="387253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7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99"/>
    </mc:Choice>
    <mc:Fallback xmlns="">
      <p:transition spd="slow" advTm="16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>
            <a:spLocks noGrp="1"/>
          </p:cNvSpPr>
          <p:nvPr>
            <p:ph type="title"/>
          </p:nvPr>
        </p:nvSpPr>
        <p:spPr>
          <a:xfrm>
            <a:off x="460950" y="364273"/>
            <a:ext cx="8456400" cy="840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 err="1" smtClean="0">
                <a:solidFill>
                  <a:schemeClr val="tx1"/>
                </a:solidFill>
              </a:rPr>
              <a:t>Loan_amount</a:t>
            </a:r>
            <a:endParaRPr dirty="0"/>
          </a:p>
        </p:txBody>
      </p:sp>
      <p:sp>
        <p:nvSpPr>
          <p:cNvPr id="155" name="Google Shape;155;p2"/>
          <p:cNvSpPr txBox="1">
            <a:spLocks noGrp="1"/>
          </p:cNvSpPr>
          <p:nvPr>
            <p:ph type="body" idx="1"/>
          </p:nvPr>
        </p:nvSpPr>
        <p:spPr>
          <a:xfrm>
            <a:off x="471900" y="1314388"/>
            <a:ext cx="6684000" cy="3481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 </a:t>
            </a:r>
            <a:endParaRPr lang="en-US" dirty="0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6" name="Google Shape;156;p2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429" y="1286107"/>
            <a:ext cx="8068390" cy="326594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833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444"/>
    </mc:Choice>
    <mc:Fallback xmlns="">
      <p:transition spd="slow" advTm="274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>
            <a:spLocks noGrp="1"/>
          </p:cNvSpPr>
          <p:nvPr>
            <p:ph type="title"/>
          </p:nvPr>
        </p:nvSpPr>
        <p:spPr>
          <a:xfrm>
            <a:off x="306300" y="203685"/>
            <a:ext cx="8456400" cy="840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 smtClean="0">
                <a:solidFill>
                  <a:schemeClr val="tx1"/>
                </a:solidFill>
              </a:rPr>
              <a:t>Correlation matrix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400" y="1093510"/>
            <a:ext cx="7079177" cy="3935542"/>
          </a:xfrm>
          <a:prstGeom prst="rect">
            <a:avLst/>
          </a:prstGeom>
        </p:spPr>
      </p:pic>
      <p:sp>
        <p:nvSpPr>
          <p:cNvPr id="155" name="Google Shape;155;p2"/>
          <p:cNvSpPr txBox="1">
            <a:spLocks noGrp="1"/>
          </p:cNvSpPr>
          <p:nvPr>
            <p:ph type="body" idx="1"/>
          </p:nvPr>
        </p:nvSpPr>
        <p:spPr>
          <a:xfrm>
            <a:off x="460951" y="1143275"/>
            <a:ext cx="7127626" cy="3885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lang="en-US" dirty="0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6" name="Google Shape;156;p2"/>
          <p:cNvCxnSpPr/>
          <p:nvPr/>
        </p:nvCxnSpPr>
        <p:spPr>
          <a:xfrm rot="10800000">
            <a:off x="460950" y="5128582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624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05"/>
    </mc:Choice>
    <mc:Fallback xmlns="">
      <p:transition spd="slow" advTm="20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>
            <a:spLocks noGrp="1"/>
          </p:cNvSpPr>
          <p:nvPr>
            <p:ph type="title"/>
          </p:nvPr>
        </p:nvSpPr>
        <p:spPr>
          <a:xfrm>
            <a:off x="460950" y="364273"/>
            <a:ext cx="8456400" cy="840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 smtClean="0">
                <a:solidFill>
                  <a:schemeClr val="tx1"/>
                </a:solidFill>
              </a:rPr>
              <a:t>References</a:t>
            </a:r>
            <a:endParaRPr dirty="0"/>
          </a:p>
        </p:txBody>
      </p:sp>
      <p:sp>
        <p:nvSpPr>
          <p:cNvPr id="155" name="Google Shape;155;p2"/>
          <p:cNvSpPr txBox="1">
            <a:spLocks noGrp="1"/>
          </p:cNvSpPr>
          <p:nvPr>
            <p:ph type="body" idx="1"/>
          </p:nvPr>
        </p:nvSpPr>
        <p:spPr>
          <a:xfrm>
            <a:off x="1" y="1286107"/>
            <a:ext cx="9009088" cy="4162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Emekter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R.;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Y.;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Jirasakuldech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B.; Lu, M. Evaluating credit risk and loan performance in online Peer-to-Peer (P2P) lending. Appl. Econ. 2015, 47, 54–70..</a:t>
            </a: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Carmichael, D. Modeling Default for Peer-to-Peer Loans. 2014. Available online: http://ssrn.com/abstract= 2529240 (accessed on 31 August 2018). </a:t>
            </a:r>
          </a:p>
        </p:txBody>
      </p:sp>
      <p:cxnSp>
        <p:nvCxnSpPr>
          <p:cNvPr id="156" name="Google Shape;156;p2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20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3"/>
    </mc:Choice>
    <mc:Fallback xmlns="">
      <p:transition spd="slow" advTm="7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WrappedLabelHistory xmlns:xsd="http://www.w3.org/2001/XMLSchema" xmlns:xsi="http://www.w3.org/2001/XMLSchema-instance" xmlns="http://www.boldonjames.com/2016/02/Classifier/internal/wrappedLabelHistory">
  <Value>PD94bWwgdmVyc2lvbj0iMS4wIiBlbmNvZGluZz0idXMtYXNjaWkiPz48bGFiZWxIaXN0b3J5IHhtbG5zOnhzZD0iaHR0cDovL3d3dy53My5vcmcvMjAwMS9YTUxTY2hlbWEiIHhtbG5zOnhzaT0iaHR0cDovL3d3dy53My5vcmcvMjAwMS9YTUxTY2hlbWEtaW5zdGFuY2UiIHhtbG5zPSJodHRwOi8vd3d3LmJvbGRvbmphbWVzLmNvbS8yMDE2LzAyL0NsYXNzaWZpZXIvaW50ZXJuYWwvbGFiZWxIaXN0b3J5Ij48aXRlbT48c2lzbCBzaXNsVmVyc2lvbj0iMCIgcG9saWN5PSJmYWZiMzkwNC0xYmVmLTQxNDQtYjNiNS03ZTUxYWZiNDI1ODMiIG9yaWdpbj0idXNlclNlbGVjdGVkIiAvPjxVc2VyTmFtZT5MR0FNRVJJQ0FcbWhhaWxlPC9Vc2VyTmFtZT48RGF0ZVRpbWU+Mi85LzIwMjAgMTE6MzI6MTIgUE08L0RhdGVUaW1lPjxMYWJlbFN0cmluZz5ObyBNYXJraW5nPC9MYWJlbFN0cmluZz48L2l0ZW0+PC9sYWJlbEhpc3Rvcnk+</Value>
</WrappedLabelHistory>
</file>

<file path=customXml/item2.xml><?xml version="1.0" encoding="utf-8"?>
<sisl xmlns:xsd="http://www.w3.org/2001/XMLSchema" xmlns:xsi="http://www.w3.org/2001/XMLSchema-instance" xmlns="http://www.boldonjames.com/2008/01/sie/internal/label" sislVersion="0" policy="fafb3904-1bef-4144-b3b5-7e51afb42583" origin="userSelected"/>
</file>

<file path=customXml/itemProps1.xml><?xml version="1.0" encoding="utf-8"?>
<ds:datastoreItem xmlns:ds="http://schemas.openxmlformats.org/officeDocument/2006/customXml" ds:itemID="{93F42146-17D9-4DD6-B3C4-0A951BFA38F8}">
  <ds:schemaRefs>
    <ds:schemaRef ds:uri="http://www.w3.org/2001/XMLSchema"/>
    <ds:schemaRef ds:uri="http://www.boldonjames.com/2016/02/Classifier/internal/wrappedLabelHistory"/>
  </ds:schemaRefs>
</ds:datastoreItem>
</file>

<file path=customXml/itemProps2.xml><?xml version="1.0" encoding="utf-8"?>
<ds:datastoreItem xmlns:ds="http://schemas.openxmlformats.org/officeDocument/2006/customXml" ds:itemID="{07759D99-E868-4D57-A8C0-A2F469F6BF93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5274</TotalTime>
  <Words>278</Words>
  <Application>Microsoft Office PowerPoint</Application>
  <PresentationFormat>On-screen Show (16:9)</PresentationFormat>
  <Paragraphs>29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맑은 고딕</vt:lpstr>
      <vt:lpstr>Arial</vt:lpstr>
      <vt:lpstr>Calibri</vt:lpstr>
      <vt:lpstr>Century Gothic</vt:lpstr>
      <vt:lpstr>Times New Roman</vt:lpstr>
      <vt:lpstr>Trebuchet MS</vt:lpstr>
      <vt:lpstr>Wingdings</vt:lpstr>
      <vt:lpstr>Wingdings 3</vt:lpstr>
      <vt:lpstr>Ion</vt:lpstr>
      <vt:lpstr> Credit Risk Analysis and Prediction of Loan Defaults using Lending Club Loan dataset</vt:lpstr>
      <vt:lpstr>Related Work </vt:lpstr>
      <vt:lpstr>Data Preparation </vt:lpstr>
      <vt:lpstr>Loan_status vs Term</vt:lpstr>
      <vt:lpstr>Loan_status vs home_ownership</vt:lpstr>
      <vt:lpstr>Purpose vs term</vt:lpstr>
      <vt:lpstr>Loan_amount</vt:lpstr>
      <vt:lpstr>Correlation matrix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risk prediction for Kansas City – Project Proposal</dc:title>
  <dc:creator>Messi</dc:creator>
  <cp:lastModifiedBy>Windows User</cp:lastModifiedBy>
  <cp:revision>83</cp:revision>
  <dcterms:modified xsi:type="dcterms:W3CDTF">2020-03-02T05:26:50Z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696dc8f7-085e-4923-89fd-19d8e1b23b18</vt:lpwstr>
  </property>
  <property fmtid="{D5CDD505-2E9C-101B-9397-08002B2CF9AE}" pid="3" name="bjDocumentSecurityLabel">
    <vt:lpwstr>No Marking</vt:lpwstr>
  </property>
  <property fmtid="{D5CDD505-2E9C-101B-9397-08002B2CF9AE}" pid="4" name="bjSaver">
    <vt:lpwstr>Q/cQSo/MfDpX93qQXxblajRw8rXJvcZH</vt:lpwstr>
  </property>
  <property fmtid="{D5CDD505-2E9C-101B-9397-08002B2CF9AE}" pid="5" name="bjLabelHistoryID">
    <vt:lpwstr>{93F42146-17D9-4DD6-B3C4-0A951BFA38F8}</vt:lpwstr>
  </property>
</Properties>
</file>